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39" r:id="rId2"/>
    <p:sldId id="340" r:id="rId3"/>
    <p:sldId id="324" r:id="rId4"/>
    <p:sldId id="323"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4DC"/>
    <a:srgbClr val="177DFF"/>
    <a:srgbClr val="177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0" d="100"/>
          <a:sy n="80" d="100"/>
        </p:scale>
        <p:origin x="1002" y="8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A1F6C-FC41-412C-909A-806646596E0D}" type="datetimeFigureOut">
              <a:rPr lang="sv-SE" smtClean="0"/>
              <a:t>2024-02-09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2F6DF-BD83-40B2-A523-9E37A6043848}" type="slidenum">
              <a:rPr lang="sv-SE" smtClean="0"/>
              <a:t>‹#›</a:t>
            </a:fld>
            <a:endParaRPr lang="sv-SE"/>
          </a:p>
        </p:txBody>
      </p:sp>
    </p:spTree>
    <p:extLst>
      <p:ext uri="{BB962C8B-B14F-4D97-AF65-F5344CB8AC3E}">
        <p14:creationId xmlns:p14="http://schemas.microsoft.com/office/powerpoint/2010/main" val="226232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dirty="0">
                <a:solidFill>
                  <a:srgbClr val="000000"/>
                </a:solidFill>
                <a:effectLst/>
                <a:latin typeface="Calibri" panose="020F0502020204030204" pitchFamily="34" charset="0"/>
              </a:rPr>
              <a:t>Visionen beskrivs som: Vi vill att Lidköping ska uppfattas som en välkomnande kommun, både att besöka, bo och verka i. Vi vill också skapa det hållbara Lidköping.</a:t>
            </a:r>
            <a:r>
              <a:rPr lang="sv-SE" sz="1200" b="0" i="0" dirty="0">
                <a:solidFill>
                  <a:srgbClr val="000000"/>
                </a:solidFill>
                <a:effectLst/>
                <a:latin typeface="Calibri" panose="020F0502020204030204" pitchFamily="34" charset="0"/>
              </a:rPr>
              <a:t>​</a:t>
            </a:r>
            <a:br>
              <a:rPr lang="sv-SE" sz="1200" b="0" i="0" dirty="0">
                <a:solidFill>
                  <a:srgbClr val="000000"/>
                </a:solidFill>
                <a:effectLst/>
                <a:latin typeface="Calibri" panose="020F0502020204030204" pitchFamily="34" charset="0"/>
              </a:rPr>
            </a:br>
            <a:r>
              <a:rPr lang="sv-SE" sz="1200" b="0" i="0" u="none" strike="noStrike" dirty="0">
                <a:solidFill>
                  <a:srgbClr val="000000"/>
                </a:solidFill>
                <a:effectLst/>
                <a:latin typeface="Calibri" panose="020F0502020204030204" pitchFamily="34" charset="0"/>
              </a:rPr>
              <a:t>Därför har Lidköpings kommun beslutat att hållbar utveckling ska prägla all verksamhet</a:t>
            </a:r>
            <a:r>
              <a:rPr lang="sv-SE" sz="1200" b="0" i="0" dirty="0">
                <a:solidFill>
                  <a:srgbClr val="000000"/>
                </a:solidFill>
                <a:effectLst/>
                <a:latin typeface="Calibri" panose="020F0502020204030204" pitchFamily="34" charset="0"/>
              </a:rPr>
              <a:t>​ </a:t>
            </a:r>
            <a:r>
              <a:rPr lang="sv-SE" sz="1200" b="0" i="0" u="none" strike="noStrike" dirty="0">
                <a:solidFill>
                  <a:srgbClr val="000000"/>
                </a:solidFill>
                <a:effectLst/>
                <a:latin typeface="Calibri" panose="020F0502020204030204" pitchFamily="34" charset="0"/>
              </a:rPr>
              <a:t>och långsiktig planering. </a:t>
            </a:r>
            <a:endParaRPr lang="sv-SE" dirty="0"/>
          </a:p>
          <a:p>
            <a:endParaRPr lang="sv-SE" dirty="0"/>
          </a:p>
        </p:txBody>
      </p:sp>
      <p:sp>
        <p:nvSpPr>
          <p:cNvPr id="4" name="Platshållare för bildnummer 3"/>
          <p:cNvSpPr>
            <a:spLocks noGrp="1"/>
          </p:cNvSpPr>
          <p:nvPr>
            <p:ph type="sldNum" sz="quarter" idx="5"/>
          </p:nvPr>
        </p:nvSpPr>
        <p:spPr/>
        <p:txBody>
          <a:bodyPr/>
          <a:lstStyle/>
          <a:p>
            <a:fld id="{0FE520CD-92F6-4984-A4A7-CB42D0C9FE92}" type="slidenum">
              <a:rPr lang="sv-SE" smtClean="0"/>
              <a:t>1</a:t>
            </a:fld>
            <a:endParaRPr lang="sv-SE"/>
          </a:p>
        </p:txBody>
      </p:sp>
    </p:spTree>
    <p:extLst>
      <p:ext uri="{BB962C8B-B14F-4D97-AF65-F5344CB8AC3E}">
        <p14:creationId xmlns:p14="http://schemas.microsoft.com/office/powerpoint/2010/main" val="3062756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12</a:t>
            </a:fld>
            <a:endParaRPr lang="sv-SE"/>
          </a:p>
        </p:txBody>
      </p:sp>
    </p:spTree>
    <p:extLst>
      <p:ext uri="{BB962C8B-B14F-4D97-AF65-F5344CB8AC3E}">
        <p14:creationId xmlns:p14="http://schemas.microsoft.com/office/powerpoint/2010/main" val="278599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13</a:t>
            </a:fld>
            <a:endParaRPr lang="sv-SE"/>
          </a:p>
        </p:txBody>
      </p:sp>
    </p:spTree>
    <p:extLst>
      <p:ext uri="{BB962C8B-B14F-4D97-AF65-F5344CB8AC3E}">
        <p14:creationId xmlns:p14="http://schemas.microsoft.com/office/powerpoint/2010/main" val="1347048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u="none" strike="noStrike" dirty="0">
                <a:solidFill>
                  <a:srgbClr val="000000"/>
                </a:solidFill>
                <a:effectLst/>
                <a:latin typeface="Calibri" panose="020F0502020204030204" pitchFamily="34" charset="0"/>
              </a:rPr>
              <a:t>I Lidköping är vi måna om varandra, intresserade av nya besökare och nyfikna på de som ännu inte varit här. Ända sedan torghandeln startade 1680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har vi varit övertygade om att det är mötet mellan människor som gör Lidköping levande och redo för framtidens utmaningar.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Att få fler att känna sig välkomna att njuta av vattnet, livet och drivet i Lidköping är vår ambition.</a:t>
            </a:r>
            <a:endParaRPr lang="en-US"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14</a:t>
            </a:fld>
            <a:endParaRPr lang="sv-SE"/>
          </a:p>
        </p:txBody>
      </p:sp>
    </p:spTree>
    <p:extLst>
      <p:ext uri="{BB962C8B-B14F-4D97-AF65-F5344CB8AC3E}">
        <p14:creationId xmlns:p14="http://schemas.microsoft.com/office/powerpoint/2010/main" val="281862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u="none" strike="noStrike" dirty="0">
                <a:solidFill>
                  <a:srgbClr val="000000"/>
                </a:solidFill>
                <a:effectLst/>
                <a:latin typeface="Calibri" panose="020F0502020204030204" pitchFamily="34" charset="0"/>
              </a:rPr>
              <a:t>1.Jordbruk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2.Handel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3.Juridik, ekonomi, vetenskap och teknik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4.Fastighetsverksamhet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5.Byggverksamhet</a:t>
            </a:r>
            <a:endParaRPr lang="en-US"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15</a:t>
            </a:fld>
            <a:endParaRPr lang="sv-SE"/>
          </a:p>
        </p:txBody>
      </p:sp>
    </p:spTree>
    <p:extLst>
      <p:ext uri="{BB962C8B-B14F-4D97-AF65-F5344CB8AC3E}">
        <p14:creationId xmlns:p14="http://schemas.microsoft.com/office/powerpoint/2010/main" val="2142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1" i="0" u="none" strike="noStrike" dirty="0">
                <a:solidFill>
                  <a:srgbClr val="000000"/>
                </a:solidFill>
                <a:effectLst/>
                <a:latin typeface="Calibri" panose="020F0502020204030204" pitchFamily="34" charset="0"/>
              </a:rPr>
              <a:t>Största företagen/organisationerna</a:t>
            </a:r>
            <a:r>
              <a:rPr lang="sv-SE"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Lidköpings kommun                4500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F7 </a:t>
            </a:r>
            <a:r>
              <a:rPr lang="sv-SE" sz="1200" b="0" i="0" u="none" strike="noStrike" dirty="0" err="1">
                <a:solidFill>
                  <a:srgbClr val="000000"/>
                </a:solidFill>
                <a:effectLst/>
                <a:latin typeface="Calibri" panose="020F0502020204030204" pitchFamily="34" charset="0"/>
              </a:rPr>
              <a:t>såtenäs</a:t>
            </a:r>
            <a:r>
              <a:rPr lang="sv-SE" sz="1200" b="0" i="0" u="none" strike="noStrike" dirty="0">
                <a:solidFill>
                  <a:srgbClr val="000000"/>
                </a:solidFill>
                <a:effectLst/>
                <a:latin typeface="Calibri" panose="020F0502020204030204" pitchFamily="34" charset="0"/>
              </a:rPr>
              <a:t>       1000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Sjukhuset i Lidköping               750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Eurofins</a:t>
            </a:r>
            <a:r>
              <a:rPr lang="sv-SE" sz="1200" b="0" i="0" u="none" strike="noStrike" dirty="0">
                <a:solidFill>
                  <a:srgbClr val="000000"/>
                </a:solidFill>
                <a:effectLst/>
                <a:latin typeface="Calibri" panose="020F0502020204030204" pitchFamily="34" charset="0"/>
              </a:rPr>
              <a:t>            380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Försäkringskassan                    300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SNA Europé     257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Svenska Foder 257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Fazer Bageri    160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TI Group Automotive               151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Framnäs</a:t>
            </a:r>
            <a:r>
              <a:rPr lang="sv-SE" sz="1200" b="0" i="0" u="none" strike="noStrike" dirty="0">
                <a:solidFill>
                  <a:srgbClr val="000000"/>
                </a:solidFill>
                <a:effectLst/>
                <a:latin typeface="Calibri" panose="020F0502020204030204" pitchFamily="34" charset="0"/>
              </a:rPr>
              <a:t> Livs AB                        109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Berry </a:t>
            </a:r>
            <a:r>
              <a:rPr lang="sv-SE" sz="1200" b="0" i="0" u="none" strike="noStrike" dirty="0" err="1">
                <a:solidFill>
                  <a:srgbClr val="000000"/>
                </a:solidFill>
                <a:effectLst/>
                <a:latin typeface="Calibri" panose="020F0502020204030204" pitchFamily="34" charset="0"/>
              </a:rPr>
              <a:t>Superfos</a:t>
            </a:r>
            <a:r>
              <a:rPr lang="sv-SE" sz="1200" b="0" i="0" u="none" strike="noStrike" dirty="0">
                <a:solidFill>
                  <a:srgbClr val="000000"/>
                </a:solidFill>
                <a:effectLst/>
                <a:latin typeface="Calibri" panose="020F0502020204030204" pitchFamily="34" charset="0"/>
              </a:rPr>
              <a:t>                          106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UVA Lidköping AB                    104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SIS Statens institutionsstyrelse           100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Petainer</a:t>
            </a:r>
            <a:r>
              <a:rPr lang="sv-SE" sz="1200" b="0" i="0" u="none" strike="noStrike" dirty="0">
                <a:solidFill>
                  <a:srgbClr val="000000"/>
                </a:solidFill>
                <a:effectLst/>
                <a:latin typeface="Calibri" panose="020F0502020204030204" pitchFamily="34" charset="0"/>
              </a:rPr>
              <a:t> Lidköping AB             88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Fazer Kvarn     85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err="1">
                <a:solidFill>
                  <a:srgbClr val="000000"/>
                </a:solidFill>
                <a:effectLst/>
                <a:latin typeface="Calibri" panose="020F0502020204030204" pitchFamily="34" charset="0"/>
              </a:rPr>
              <a:t>Kinnegrip</a:t>
            </a:r>
            <a:r>
              <a:rPr lang="sv-SE" sz="1200" b="0" i="0" u="none" strike="noStrike" dirty="0">
                <a:solidFill>
                  <a:srgbClr val="000000"/>
                </a:solidFill>
                <a:effectLst/>
                <a:latin typeface="Calibri" panose="020F0502020204030204" pitchFamily="34" charset="0"/>
              </a:rPr>
              <a:t> AB   64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16</a:t>
            </a:fld>
            <a:endParaRPr lang="sv-SE"/>
          </a:p>
        </p:txBody>
      </p:sp>
    </p:spTree>
    <p:extLst>
      <p:ext uri="{BB962C8B-B14F-4D97-AF65-F5344CB8AC3E}">
        <p14:creationId xmlns:p14="http://schemas.microsoft.com/office/powerpoint/2010/main" val="2888477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17</a:t>
            </a:fld>
            <a:endParaRPr lang="sv-SE"/>
          </a:p>
        </p:txBody>
      </p:sp>
    </p:spTree>
    <p:extLst>
      <p:ext uri="{BB962C8B-B14F-4D97-AF65-F5344CB8AC3E}">
        <p14:creationId xmlns:p14="http://schemas.microsoft.com/office/powerpoint/2010/main" val="6571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4</a:t>
            </a:fld>
            <a:endParaRPr lang="sv-SE"/>
          </a:p>
        </p:txBody>
      </p:sp>
    </p:spTree>
    <p:extLst>
      <p:ext uri="{BB962C8B-B14F-4D97-AF65-F5344CB8AC3E}">
        <p14:creationId xmlns:p14="http://schemas.microsoft.com/office/powerpoint/2010/main" val="168787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5</a:t>
            </a:fld>
            <a:endParaRPr lang="sv-SE"/>
          </a:p>
        </p:txBody>
      </p:sp>
    </p:spTree>
    <p:extLst>
      <p:ext uri="{BB962C8B-B14F-4D97-AF65-F5344CB8AC3E}">
        <p14:creationId xmlns:p14="http://schemas.microsoft.com/office/powerpoint/2010/main" val="186094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För </a:t>
            </a:r>
            <a:r>
              <a:rPr lang="en-US" sz="1200" b="0" i="0" u="none" strike="noStrike" dirty="0" err="1">
                <a:solidFill>
                  <a:srgbClr val="000000"/>
                </a:solidFill>
                <a:effectLst/>
                <a:latin typeface="Calibri" panose="020F0502020204030204" pitchFamily="34" charset="0"/>
              </a:rPr>
              <a:t>seniorer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finns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ett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tiotal</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träffpunkter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dit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alla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är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välkomna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att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möta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nya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gamla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vänner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Titta</a:t>
            </a:r>
            <a:r>
              <a:rPr lang="en-US" sz="1200" b="0" i="0" u="none" strike="noStrike" dirty="0">
                <a:solidFill>
                  <a:srgbClr val="000000"/>
                </a:solidFill>
                <a:effectLst/>
                <a:latin typeface="Calibri" panose="020F0502020204030204" pitchFamily="34" charset="0"/>
              </a:rPr>
              <a:t> in </a:t>
            </a:r>
            <a:r>
              <a:rPr lang="en-US" sz="1200" b="0" i="0" u="none" strike="noStrike" dirty="0" err="1">
                <a:solidFill>
                  <a:srgbClr val="000000"/>
                </a:solidFill>
                <a:effectLst/>
                <a:latin typeface="Calibri" panose="020F0502020204030204" pitchFamily="34" charset="0"/>
              </a:rPr>
              <a:t>på</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kopp</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kaffe</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prata</a:t>
            </a:r>
            <a:r>
              <a:rPr lang="en-US" sz="1200" b="0" i="0" u="none" strike="noStrike" dirty="0">
                <a:solidFill>
                  <a:srgbClr val="000000"/>
                </a:solidFill>
                <a:effectLst/>
                <a:latin typeface="Calibri" panose="020F0502020204030204" pitchFamily="34" charset="0"/>
              </a:rPr>
              <a:t> bort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stund</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eller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stäm</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träff</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luncha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ihop</a:t>
            </a:r>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För den </a:t>
            </a:r>
            <a:r>
              <a:rPr lang="en-US" sz="1200" b="0" i="0" u="none" strike="noStrike" dirty="0" err="1">
                <a:solidFill>
                  <a:srgbClr val="000000"/>
                </a:solidFill>
                <a:effectLst/>
                <a:latin typeface="Calibri" panose="020F0502020204030204" pitchFamily="34" charset="0"/>
              </a:rPr>
              <a:t>som</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hinner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finns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mängd</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aktiviteter</a:t>
            </a:r>
            <a:r>
              <a:rPr lang="en-US" sz="1200" b="0" i="0" u="none" strike="noStrike" dirty="0">
                <a:solidFill>
                  <a:srgbClr val="000000"/>
                </a:solidFill>
                <a:effectLst/>
                <a:latin typeface="Calibri" panose="020F0502020204030204" pitchFamily="34" charset="0"/>
              </a:rPr>
              <a:t> av </a:t>
            </a:r>
            <a:r>
              <a:rPr lang="en-US" sz="1200" b="0" i="0" u="none" strike="noStrike" dirty="0" err="1">
                <a:solidFill>
                  <a:srgbClr val="000000"/>
                </a:solidFill>
                <a:effectLst/>
                <a:latin typeface="Calibri" panose="020F0502020204030204" pitchFamily="34" charset="0"/>
              </a:rPr>
              <a:t>allehanda</a:t>
            </a:r>
            <a:r>
              <a:rPr lang="en-US" sz="1200" b="0" i="0" u="none" strike="noStrike" dirty="0">
                <a:solidFill>
                  <a:srgbClr val="000000"/>
                </a:solidFill>
                <a:effectLst/>
                <a:latin typeface="Calibri" panose="020F0502020204030204" pitchFamily="34" charset="0"/>
              </a:rPr>
              <a:t> slag, </a:t>
            </a:r>
            <a:r>
              <a:rPr lang="en-US" sz="1200" b="0" i="0" u="none" strike="noStrike" dirty="0" err="1">
                <a:solidFill>
                  <a:srgbClr val="000000"/>
                </a:solidFill>
                <a:effectLst/>
                <a:latin typeface="Calibri" panose="020F0502020204030204" pitchFamily="34" charset="0"/>
              </a:rPr>
              <a:t>allt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från</a:t>
            </a:r>
            <a:r>
              <a:rPr lang="en-US" sz="1200" b="0" i="0" u="none" strike="noStrike" dirty="0">
                <a:solidFill>
                  <a:srgbClr val="000000"/>
                </a:solidFill>
                <a:effectLst/>
                <a:latin typeface="Calibri" panose="020F0502020204030204" pitchFamily="34" charset="0"/>
              </a:rPr>
              <a:t> boule till </a:t>
            </a:r>
            <a:r>
              <a:rPr lang="en-US" sz="1200" b="0" i="0" u="none" strike="noStrike" dirty="0" err="1">
                <a:solidFill>
                  <a:srgbClr val="000000"/>
                </a:solidFill>
                <a:effectLst/>
                <a:latin typeface="Calibri" panose="020F0502020204030204" pitchFamily="34" charset="0"/>
              </a:rPr>
              <a:t>datakurser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och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gymnastik</a:t>
            </a:r>
            <a:r>
              <a:rPr lang="en-US" sz="1200" b="0" i="0" u="none" strike="noStrike" dirty="0">
                <a:solidFill>
                  <a:srgbClr val="000000"/>
                </a:solidFill>
                <a:effectLst/>
                <a:latin typeface="Calibri" panose="020F0502020204030204" pitchFamily="34" charset="0"/>
              </a:rPr>
              <a:t>. Vi </a:t>
            </a:r>
            <a:r>
              <a:rPr lang="en-US" sz="1200" b="0" i="0" u="none" strike="noStrike" dirty="0" err="1">
                <a:solidFill>
                  <a:srgbClr val="000000"/>
                </a:solidFill>
                <a:effectLst/>
                <a:latin typeface="Calibri" panose="020F0502020204030204" pitchFamily="34" charset="0"/>
              </a:rPr>
              <a:t>vågar</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lova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att</a:t>
            </a:r>
            <a:r>
              <a:rPr lang="en-US" sz="1200" b="0" i="0" u="none" strike="noStrike" dirty="0">
                <a:solidFill>
                  <a:srgbClr val="000000"/>
                </a:solidFill>
                <a:effectLst/>
                <a:latin typeface="Calibri" panose="020F0502020204030204" pitchFamily="34" charset="0"/>
              </a:rPr>
              <a:t> det </a:t>
            </a:r>
            <a:r>
              <a:rPr lang="en-US" sz="1200" b="0" i="0" u="none" strike="noStrike" dirty="0" err="1">
                <a:solidFill>
                  <a:srgbClr val="000000"/>
                </a:solidFill>
                <a:effectLst/>
                <a:latin typeface="Calibri" panose="020F0502020204030204" pitchFamily="34" charset="0"/>
              </a:rPr>
              <a:t>finns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något</a:t>
            </a:r>
            <a:r>
              <a:rPr lang="en-US" sz="1200" b="0" i="0" u="none" strike="noStrike" dirty="0">
                <a:solidFill>
                  <a:srgbClr val="000000"/>
                </a:solidFill>
                <a:effectLst/>
                <a:latin typeface="Calibri" panose="020F0502020204030204" pitchFamily="34" charset="0"/>
              </a:rPr>
              <a:t> för </a:t>
            </a:r>
            <a:r>
              <a:rPr lang="en-US" sz="1200" b="0" i="0" u="none" strike="noStrike" dirty="0" err="1">
                <a:solidFill>
                  <a:srgbClr val="000000"/>
                </a:solidFill>
                <a:effectLst/>
                <a:latin typeface="Calibri" panose="020F0502020204030204" pitchFamily="34" charset="0"/>
              </a:rPr>
              <a:t>alla</a:t>
            </a:r>
            <a:r>
              <a:rPr lang="en-US" sz="1200"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6</a:t>
            </a:fld>
            <a:endParaRPr lang="sv-SE"/>
          </a:p>
        </p:txBody>
      </p:sp>
    </p:spTree>
    <p:extLst>
      <p:ext uri="{BB962C8B-B14F-4D97-AF65-F5344CB8AC3E}">
        <p14:creationId xmlns:p14="http://schemas.microsoft.com/office/powerpoint/2010/main" val="457632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Kommunens service håller hög kvalitet och det är god ordning på finanserna.</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De yngsta kommuninvånarna får enkelt plats i barnomsorgen och vi satsar på en skapande skola där kultur och kreativitet tillåts ta plats.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Här finns en populär gymnasieskola, De la </a:t>
            </a:r>
            <a:r>
              <a:rPr lang="sv-SE" sz="1200" b="0" i="0" u="none" strike="noStrike" dirty="0" err="1">
                <a:solidFill>
                  <a:srgbClr val="000000"/>
                </a:solidFill>
                <a:effectLst/>
                <a:latin typeface="Calibri" panose="020F0502020204030204" pitchFamily="34" charset="0"/>
              </a:rPr>
              <a:t>Gardiegymnasiet</a:t>
            </a:r>
            <a:r>
              <a:rPr lang="sv-SE" sz="1200" b="0" i="0" u="none" strike="noStrike" dirty="0">
                <a:solidFill>
                  <a:srgbClr val="000000"/>
                </a:solidFill>
                <a:effectLst/>
                <a:latin typeface="Calibri" panose="020F0502020204030204" pitchFamily="34" charset="0"/>
              </a:rPr>
              <a:t>, med 2000 elever och 18 olika studieprogram.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Campus Västra Skaraborg erbjuder studier för både privatpersoner och företag, från grundskolenivå till högskolenivå.</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För seniorer finns ett tiotal träffpunkter dit alla är välkomna att möta nya och gamla vänner. Titta in på en kopp kaffe och prata bort en stund eller stäm träff och luncha ihop.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För den som hinner finns en mängd aktiviteter av allehanda slag, allt från boule till datakurser och gymnastik. Vi vågar lova att det finns något för alla.</a:t>
            </a:r>
            <a:endParaRPr lang="en-US"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7</a:t>
            </a:fld>
            <a:endParaRPr lang="sv-SE"/>
          </a:p>
        </p:txBody>
      </p:sp>
    </p:spTree>
    <p:extLst>
      <p:ext uri="{BB962C8B-B14F-4D97-AF65-F5344CB8AC3E}">
        <p14:creationId xmlns:p14="http://schemas.microsoft.com/office/powerpoint/2010/main" val="34828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8</a:t>
            </a:fld>
            <a:endParaRPr lang="sv-SE"/>
          </a:p>
        </p:txBody>
      </p:sp>
    </p:spTree>
    <p:extLst>
      <p:ext uri="{BB962C8B-B14F-4D97-AF65-F5344CB8AC3E}">
        <p14:creationId xmlns:p14="http://schemas.microsoft.com/office/powerpoint/2010/main" val="152699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dirty="0">
                <a:solidFill>
                  <a:srgbClr val="000000"/>
                </a:solidFill>
                <a:effectLst/>
                <a:latin typeface="Calibri" panose="020F0502020204030204" pitchFamily="34" charset="0"/>
              </a:rPr>
              <a:t>Tack vare den unika varierande miljön och det rika kulturarvet har </a:t>
            </a:r>
            <a:r>
              <a:rPr lang="sv-SE" sz="1200" b="0" i="0" u="none" strike="noStrike" dirty="0" err="1">
                <a:solidFill>
                  <a:srgbClr val="000000"/>
                </a:solidFill>
                <a:effectLst/>
                <a:latin typeface="Calibri" panose="020F0502020204030204" pitchFamily="34" charset="0"/>
              </a:rPr>
              <a:t>Vänerskärgården</a:t>
            </a:r>
            <a:r>
              <a:rPr lang="sv-SE" sz="1200" b="0" i="0" u="none" strike="noStrike" dirty="0">
                <a:solidFill>
                  <a:srgbClr val="000000"/>
                </a:solidFill>
                <a:effectLst/>
                <a:latin typeface="Calibri" panose="020F0502020204030204" pitchFamily="34" charset="0"/>
              </a:rPr>
              <a:t> och Kinnekulle utsetts till biosfärområde av FN-organet Unesco. Det innebär att vi tillsammans med våra grannkommuner Götene och Mariestad har ett modellområde där natur och kultur ska skyddas samtidigt som näringsliv och samhälle ska utvecklas på ett långsiktigt hållbart sätt.</a:t>
            </a:r>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9</a:t>
            </a:fld>
            <a:endParaRPr lang="sv-SE"/>
          </a:p>
        </p:txBody>
      </p:sp>
    </p:spTree>
    <p:extLst>
      <p:ext uri="{BB962C8B-B14F-4D97-AF65-F5344CB8AC3E}">
        <p14:creationId xmlns:p14="http://schemas.microsoft.com/office/powerpoint/2010/main" val="66956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3BF1F96-906E-4A8B-AAF7-397D2556B3E1}" type="slidenum">
              <a:rPr lang="sv-SE" smtClean="0"/>
              <a:t>10</a:t>
            </a:fld>
            <a:endParaRPr lang="sv-SE"/>
          </a:p>
        </p:txBody>
      </p:sp>
    </p:spTree>
    <p:extLst>
      <p:ext uri="{BB962C8B-B14F-4D97-AF65-F5344CB8AC3E}">
        <p14:creationId xmlns:p14="http://schemas.microsoft.com/office/powerpoint/2010/main" val="31731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u="none" strike="noStrike" dirty="0">
                <a:solidFill>
                  <a:srgbClr val="000000"/>
                </a:solidFill>
                <a:effectLst/>
                <a:latin typeface="Calibri" panose="020F0502020204030204" pitchFamily="34" charset="0"/>
              </a:rPr>
              <a:t>Sparbanken Lidköping Arena med sina 7 700 kvadratmeter ger nästan obegränsade möjligheter till att genomföra olika evenemang. Sparbanken Lidköping Arena rymmer med andra ord fyra ishockeyplaner, hela sju handbollsplaner eller lite drygt en fotbollsplan. Arenan är hemmaplan för Villa Lidköping BK</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Detta är en evenemangsarena utformad för små och stora evenemang inom idrott, konserter och mässor. Arenan som invigdes 2009 har hunnit stå värd för evenemang som Melodifestivalen 2014 och 2019, Davis cup, EM-kval i handboll, Svenska cupen i bandy, bomässor, julgalor med 3 000 julbordsgäster, </a:t>
            </a:r>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sz="1200" b="0" i="0" u="none" strike="noStrike" dirty="0">
                <a:solidFill>
                  <a:srgbClr val="000000"/>
                </a:solidFill>
                <a:effectLst/>
                <a:latin typeface="Calibri" panose="020F0502020204030204" pitchFamily="34" charset="0"/>
              </a:rPr>
              <a:t>Esplanadteatern är en av Sveriges största amatörteaterföreningar med nästan 200 medlemmar och har sin verksamhet i Sockerbruket i Lidköping. Verksamheten omfattar barngrupper, familjeföreställningar, riksomfattande kurser med mera. </a:t>
            </a:r>
            <a:endParaRPr lang="sv-SE" b="0" i="0" dirty="0">
              <a:solidFill>
                <a:srgbClr val="444444"/>
              </a:solidFill>
              <a:effectLst/>
              <a:latin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F3BF1F96-906E-4A8B-AAF7-397D2556B3E1}" type="slidenum">
              <a:rPr lang="sv-SE" smtClean="0"/>
              <a:t>11</a:t>
            </a:fld>
            <a:endParaRPr lang="sv-SE"/>
          </a:p>
        </p:txBody>
      </p:sp>
    </p:spTree>
    <p:extLst>
      <p:ext uri="{BB962C8B-B14F-4D97-AF65-F5344CB8AC3E}">
        <p14:creationId xmlns:p14="http://schemas.microsoft.com/office/powerpoint/2010/main" val="2636745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981200" y="1214438"/>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9812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a:xfrm>
            <a:off x="1981200" y="6356352"/>
            <a:ext cx="1600200" cy="365125"/>
          </a:xfrm>
        </p:spPr>
        <p:txBody>
          <a:bodyPr/>
          <a:lstStyle/>
          <a:p>
            <a:fld id="{6E5E86D3-109E-48D6-9C08-DA302930E755}" type="datetimeFigureOut">
              <a:rPr lang="sv-SE" smtClean="0"/>
              <a:t>2024-02-09</a:t>
            </a:fld>
            <a:endParaRPr lang="sv-SE" dirty="0"/>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15372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6E5E86D3-109E-48D6-9C08-DA302930E755}" type="datetimeFigureOut">
              <a:rPr lang="sv-SE" smtClean="0"/>
              <a:t>2024-02-09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428542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1"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1"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E5E86D3-109E-48D6-9C08-DA302930E755}" type="datetimeFigureOut">
              <a:rPr lang="sv-SE" smtClean="0"/>
              <a:t>2024-02-09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144871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E5E86D3-109E-48D6-9C08-DA302930E755}" type="datetimeFigureOut">
              <a:rPr lang="sv-SE" smtClean="0"/>
              <a:t>2024-02-09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32206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498600" y="1709740"/>
            <a:ext cx="9848851"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1498600" y="4589465"/>
            <a:ext cx="9848851"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6E5E86D3-109E-48D6-9C08-DA302930E755}" type="datetimeFigureOut">
              <a:rPr lang="sv-SE" smtClean="0"/>
              <a:t>2024-02-09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61781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1545770" y="1825625"/>
            <a:ext cx="4474031"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564085" y="1825625"/>
            <a:ext cx="478971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a:xfrm>
            <a:off x="1545770" y="6356352"/>
            <a:ext cx="2035631" cy="365125"/>
          </a:xfrm>
        </p:spPr>
        <p:txBody>
          <a:bodyPr/>
          <a:lstStyle/>
          <a:p>
            <a:fld id="{6E5E86D3-109E-48D6-9C08-DA302930E755}" type="datetimeFigureOut">
              <a:rPr lang="sv-SE" smtClean="0"/>
              <a:t>2024-02-09</a:t>
            </a:fld>
            <a:endParaRPr lang="sv-SE" dirty="0"/>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50771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498601" y="365127"/>
            <a:ext cx="9856788" cy="1325563"/>
          </a:xfrm>
        </p:spPr>
        <p:txBody>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1498602" y="1681163"/>
            <a:ext cx="449897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1498602" y="2505075"/>
            <a:ext cx="4498975"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455228" y="1681163"/>
            <a:ext cx="490016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455230" y="2505075"/>
            <a:ext cx="4900159"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6E5E86D3-109E-48D6-9C08-DA302930E755}" type="datetimeFigureOut">
              <a:rPr lang="sv-SE" smtClean="0"/>
              <a:t>2024-02-09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399250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6E5E86D3-109E-48D6-9C08-DA302930E755}" type="datetimeFigureOut">
              <a:rPr lang="sv-SE" smtClean="0"/>
              <a:t>2024-02-09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143546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E5E86D3-109E-48D6-9C08-DA302930E755}" type="datetimeFigureOut">
              <a:rPr lang="sv-SE" smtClean="0"/>
              <a:t>2024-02-09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01552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498601" y="457200"/>
            <a:ext cx="3273425" cy="1600200"/>
          </a:xfrm>
        </p:spPr>
        <p:txBody>
          <a:bodyPr anchor="b"/>
          <a:lstStyle>
            <a:lvl1pPr>
              <a:defRPr sz="3200"/>
            </a:lvl1pPr>
          </a:lstStyle>
          <a:p>
            <a:r>
              <a:rPr lang="sv-SE"/>
              <a:t>Klicka här för att ändra mall för rubrikformat</a:t>
            </a:r>
            <a:endParaRPr lang="sv-SE" dirty="0"/>
          </a:p>
        </p:txBody>
      </p:sp>
      <p:sp>
        <p:nvSpPr>
          <p:cNvPr id="3" name="Platshållare för innehåll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1498601" y="2057400"/>
            <a:ext cx="327342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E5E86D3-109E-48D6-9C08-DA302930E755}" type="datetimeFigureOut">
              <a:rPr lang="sv-SE" smtClean="0"/>
              <a:t>2024-02-09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1527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498601" y="457200"/>
            <a:ext cx="3273425" cy="1600200"/>
          </a:xfrm>
        </p:spPr>
        <p:txBody>
          <a:bodyPr anchor="b"/>
          <a:lstStyle>
            <a:lvl1pPr>
              <a:defRPr sz="3200"/>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498601" y="2057400"/>
            <a:ext cx="327342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E5E86D3-109E-48D6-9C08-DA302930E755}" type="datetimeFigureOut">
              <a:rPr lang="sv-SE" smtClean="0"/>
              <a:t>2024-02-09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DEB5292-4702-4DF2-AD8D-120A56908AB6}" type="slidenum">
              <a:rPr lang="sv-SE" smtClean="0"/>
              <a:t>‹#›</a:t>
            </a:fld>
            <a:endParaRPr lang="sv-SE"/>
          </a:p>
        </p:txBody>
      </p:sp>
    </p:spTree>
    <p:extLst>
      <p:ext uri="{BB962C8B-B14F-4D97-AF65-F5344CB8AC3E}">
        <p14:creationId xmlns:p14="http://schemas.microsoft.com/office/powerpoint/2010/main" val="241265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upp 6"/>
          <p:cNvGrpSpPr/>
          <p:nvPr userDrawn="1"/>
        </p:nvGrpSpPr>
        <p:grpSpPr>
          <a:xfrm>
            <a:off x="0" y="0"/>
            <a:ext cx="1041400" cy="6858000"/>
            <a:chOff x="0" y="0"/>
            <a:chExt cx="1041400" cy="6858000"/>
          </a:xfrm>
        </p:grpSpPr>
        <p:sp>
          <p:nvSpPr>
            <p:cNvPr id="8" name="Rektangel 7"/>
            <p:cNvSpPr/>
            <p:nvPr/>
          </p:nvSpPr>
          <p:spPr>
            <a:xfrm>
              <a:off x="0" y="0"/>
              <a:ext cx="1041400" cy="6858000"/>
            </a:xfrm>
            <a:prstGeom prst="rect">
              <a:avLst/>
            </a:prstGeom>
            <a:solidFill>
              <a:srgbClr val="326A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9" name="Bildobjekt 8"/>
            <p:cNvPicPr>
              <a:picLocks noChangeAspect="1"/>
            </p:cNvPicPr>
            <p:nvPr/>
          </p:nvPicPr>
          <p:blipFill rotWithShape="1">
            <a:blip r:embed="rId13">
              <a:extLst>
                <a:ext uri="{28A0092B-C50C-407E-A947-70E740481C1C}">
                  <a14:useLocalDpi xmlns:a14="http://schemas.microsoft.com/office/drawing/2010/main" val="0"/>
                </a:ext>
              </a:extLst>
            </a:blip>
            <a:srcRect l="38065" t="43882" r="37816" b="43016"/>
            <a:stretch/>
          </p:blipFill>
          <p:spPr>
            <a:xfrm>
              <a:off x="28549" y="97403"/>
              <a:ext cx="956254" cy="735081"/>
            </a:xfrm>
            <a:prstGeom prst="rect">
              <a:avLst/>
            </a:prstGeom>
          </p:spPr>
        </p:pic>
        <p:pic>
          <p:nvPicPr>
            <p:cNvPr id="10" name="Bildobjekt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5412" y="6431378"/>
              <a:ext cx="763822" cy="281408"/>
            </a:xfrm>
            <a:prstGeom prst="rect">
              <a:avLst/>
            </a:prstGeom>
          </p:spPr>
        </p:pic>
        <p:sp>
          <p:nvSpPr>
            <p:cNvPr id="13" name="textruta 12"/>
            <p:cNvSpPr txBox="1"/>
            <p:nvPr/>
          </p:nvSpPr>
          <p:spPr>
            <a:xfrm>
              <a:off x="0" y="5712944"/>
              <a:ext cx="1041400" cy="498598"/>
            </a:xfrm>
            <a:prstGeom prst="rect">
              <a:avLst/>
            </a:prstGeom>
            <a:noFill/>
          </p:spPr>
          <p:txBody>
            <a:bodyPr wrap="square" rtlCol="0">
              <a:spAutoFit/>
            </a:bodyPr>
            <a:lstStyle/>
            <a:p>
              <a:pPr algn="ctr"/>
              <a:r>
                <a:rPr lang="sv-SE" sz="1000" b="1" dirty="0">
                  <a:solidFill>
                    <a:schemeClr val="bg1"/>
                  </a:solidFill>
                  <a:latin typeface="Arial" panose="020B0604020202020204" pitchFamily="34" charset="0"/>
                  <a:cs typeface="Arial" panose="020B0604020202020204" pitchFamily="34" charset="0"/>
                </a:rPr>
                <a:t>Årets </a:t>
              </a:r>
              <a:r>
                <a:rPr lang="sv-SE" sz="960" b="1" dirty="0" err="1">
                  <a:solidFill>
                    <a:schemeClr val="bg1"/>
                  </a:solidFill>
                  <a:latin typeface="Arial" panose="020B0604020202020204" pitchFamily="34" charset="0"/>
                  <a:cs typeface="Arial" panose="020B0604020202020204" pitchFamily="34" charset="0"/>
                </a:rPr>
                <a:t>Superkommun</a:t>
              </a:r>
              <a:r>
                <a:rPr lang="sv-SE" sz="680" dirty="0" err="1">
                  <a:solidFill>
                    <a:schemeClr val="bg1"/>
                  </a:solidFill>
                  <a:latin typeface="Arial" panose="020B0604020202020204" pitchFamily="34" charset="0"/>
                  <a:cs typeface="Arial" panose="020B0604020202020204" pitchFamily="34" charset="0"/>
                </a:rPr>
                <a:t>Guld</a:t>
              </a:r>
              <a:r>
                <a:rPr lang="sv-SE" sz="680" dirty="0">
                  <a:solidFill>
                    <a:schemeClr val="bg1"/>
                  </a:solidFill>
                  <a:latin typeface="Arial" panose="020B0604020202020204" pitchFamily="34" charset="0"/>
                  <a:cs typeface="Arial" panose="020B0604020202020204" pitchFamily="34" charset="0"/>
                </a:rPr>
                <a:t> 2022 Silver 2023</a:t>
              </a:r>
            </a:p>
          </p:txBody>
        </p:sp>
      </p:grpSp>
      <p:pic>
        <p:nvPicPr>
          <p:cNvPr id="15" name="Bildobjekt 14" descr="En bild som visar konst, triangel, Symmetri, design">
            <a:extLst>
              <a:ext uri="{FF2B5EF4-FFF2-40B4-BE49-F238E27FC236}">
                <a16:creationId xmlns:a16="http://schemas.microsoft.com/office/drawing/2014/main" id="{309A62D3-6105-2197-B4FA-9E21E10A6B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9219" y="4789038"/>
            <a:ext cx="1899298" cy="1068355"/>
          </a:xfrm>
          <a:prstGeom prst="rect">
            <a:avLst/>
          </a:prstGeom>
        </p:spPr>
      </p:pic>
      <p:sp>
        <p:nvSpPr>
          <p:cNvPr id="2" name="Platshållare för rubrik 1"/>
          <p:cNvSpPr>
            <a:spLocks noGrp="1"/>
          </p:cNvSpPr>
          <p:nvPr>
            <p:ph type="title"/>
          </p:nvPr>
        </p:nvSpPr>
        <p:spPr>
          <a:xfrm>
            <a:off x="1545771" y="365127"/>
            <a:ext cx="9808029"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1545770" y="1825625"/>
            <a:ext cx="9808031"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498600" y="6356352"/>
            <a:ext cx="2082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E86D3-109E-48D6-9C08-DA302930E755}" type="datetimeFigureOut">
              <a:rPr lang="sv-SE" smtClean="0"/>
              <a:t>2024-02-09</a:t>
            </a:fld>
            <a:endParaRPr lang="sv-SE" dirty="0"/>
          </a:p>
        </p:txBody>
      </p:sp>
      <p:sp>
        <p:nvSpPr>
          <p:cNvPr id="5" name="Platshållare för sidfot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B5292-4702-4DF2-AD8D-120A56908AB6}" type="slidenum">
              <a:rPr lang="sv-SE" smtClean="0"/>
              <a:t>‹#›</a:t>
            </a:fld>
            <a:endParaRPr lang="sv-SE"/>
          </a:p>
        </p:txBody>
      </p:sp>
    </p:spTree>
    <p:extLst>
      <p:ext uri="{BB962C8B-B14F-4D97-AF65-F5344CB8AC3E}">
        <p14:creationId xmlns:p14="http://schemas.microsoft.com/office/powerpoint/2010/main" val="35551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gräs, himmel, utomhus, hus">
            <a:extLst>
              <a:ext uri="{FF2B5EF4-FFF2-40B4-BE49-F238E27FC236}">
                <a16:creationId xmlns:a16="http://schemas.microsoft.com/office/drawing/2014/main" id="{DC34F6D0-3917-8158-2995-05BF2CDE5E11}"/>
              </a:ext>
            </a:extLst>
          </p:cNvPr>
          <p:cNvPicPr>
            <a:picLocks noChangeAspect="1"/>
          </p:cNvPicPr>
          <p:nvPr/>
        </p:nvPicPr>
        <p:blipFill rotWithShape="1">
          <a:blip r:embed="rId3">
            <a:extLst>
              <a:ext uri="{28A0092B-C50C-407E-A947-70E740481C1C}">
                <a14:useLocalDpi xmlns:a14="http://schemas.microsoft.com/office/drawing/2010/main" val="0"/>
              </a:ext>
            </a:extLst>
          </a:blip>
          <a:srcRect l="20538" t="7377" r="3381" b="22738"/>
          <a:stretch/>
        </p:blipFill>
        <p:spPr>
          <a:xfrm>
            <a:off x="1001180" y="0"/>
            <a:ext cx="11190820" cy="6858000"/>
          </a:xfrm>
          <a:prstGeom prst="rect">
            <a:avLst/>
          </a:prstGeom>
        </p:spPr>
      </p:pic>
      <p:pic>
        <p:nvPicPr>
          <p:cNvPr id="15" name="Bildobjekt 14">
            <a:extLst>
              <a:ext uri="{FF2B5EF4-FFF2-40B4-BE49-F238E27FC236}">
                <a16:creationId xmlns:a16="http://schemas.microsoft.com/office/drawing/2014/main" id="{AA98E04E-2B99-0EB1-864D-B7A9F3B17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243" y="-355411"/>
            <a:ext cx="4733925" cy="4733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2514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himmel, utomhus, gräs, natur">
            <a:extLst>
              <a:ext uri="{FF2B5EF4-FFF2-40B4-BE49-F238E27FC236}">
                <a16:creationId xmlns:a16="http://schemas.microsoft.com/office/drawing/2014/main" id="{BFD4A288-36A4-2923-BECE-9A870AAC87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3" r="20550" b="3523"/>
          <a:stretch/>
        </p:blipFill>
        <p:spPr>
          <a:xfrm>
            <a:off x="1034361" y="-27326"/>
            <a:ext cx="7504591" cy="6912644"/>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800" y="1405476"/>
            <a:ext cx="3404937"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Bef>
                <a:spcPts val="0"/>
              </a:spcBef>
              <a:spcAft>
                <a:spcPts val="0"/>
              </a:spcAft>
            </a:pPr>
            <a:r>
              <a:rPr lang="sv-SE" sz="2000" dirty="0">
                <a:latin typeface="Arial" panose="020B0604020202020204" pitchFamily="34" charset="0"/>
                <a:ea typeface="ＭＳ Ｐゴシック"/>
                <a:cs typeface="Arial" panose="020B0604020202020204" pitchFamily="34" charset="0"/>
              </a:rPr>
              <a:t>Fritiden är lätt att fylla i Lidköping. Här finns ett brett utbud för en aktiv fritid. Vattnet finns alltid nära.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Ta en paus i vardagen för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ett dopp, besök Vänermuseet eller ha en picknick vid någon</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av våra båthamnar. </a:t>
            </a:r>
            <a:endParaRPr lang="sv-SE" sz="2000" dirty="0">
              <a:latin typeface="Arial" panose="020B0604020202020204" pitchFamily="34" charset="0"/>
              <a:cs typeface="Arial" panose="020B0604020202020204" pitchFamily="34" charset="0"/>
            </a:endParaRPr>
          </a:p>
          <a:p>
            <a:pPr>
              <a:spcBef>
                <a:spcPts val="0"/>
              </a:spcBef>
              <a:spcAft>
                <a:spcPts val="0"/>
              </a:spcAft>
            </a:pPr>
            <a:endParaRPr lang="sv-SE" sz="2000" dirty="0">
              <a:latin typeface="Arial" panose="020B0604020202020204" pitchFamily="34" charset="0"/>
              <a:ea typeface="ＭＳ Ｐゴシック"/>
              <a:cs typeface="Arial" panose="020B0604020202020204" pitchFamily="34" charset="0"/>
            </a:endParaRPr>
          </a:p>
          <a:p>
            <a:pPr>
              <a:spcBef>
                <a:spcPts val="0"/>
              </a:spcBef>
              <a:spcAft>
                <a:spcPts val="0"/>
              </a:spcAft>
            </a:pPr>
            <a:r>
              <a:rPr lang="sv-SE" sz="2000" dirty="0">
                <a:latin typeface="Arial" panose="020B0604020202020204" pitchFamily="34" charset="0"/>
                <a:ea typeface="ＭＳ Ｐゴシック"/>
                <a:cs typeface="Arial" panose="020B0604020202020204" pitchFamily="34" charset="0"/>
              </a:rPr>
              <a:t>Vandra på delar av världsunika biosfärleden som sträcker sig över tio mil från Läckö slott och vidare mot Kinnekulle. </a:t>
            </a: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Aktiv fritid</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30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AE7E9364-86CA-4800-1AA9-137A229FC41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010" t="2695" r="16511" b="2321"/>
          <a:stretch/>
        </p:blipFill>
        <p:spPr>
          <a:xfrm>
            <a:off x="1034360" y="-27329"/>
            <a:ext cx="7504592" cy="6939964"/>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323231"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I Lidköping finns ett rikt föreningsliv och idrotten är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en viktig del i vardagen för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såväl unga som gamla. </a:t>
            </a:r>
          </a:p>
          <a:p>
            <a:endParaRPr lang="sv-SE" sz="2000" dirty="0">
              <a:latin typeface="Arial" panose="020B0604020202020204" pitchFamily="34" charset="0"/>
              <a:ea typeface="ＭＳ Ｐゴシック"/>
              <a:cs typeface="Arial" panose="020B0604020202020204" pitchFamily="34" charset="0"/>
            </a:endParaRPr>
          </a:p>
          <a:p>
            <a:r>
              <a:rPr lang="sv-SE" sz="2000" dirty="0">
                <a:latin typeface="Arial" panose="020B0604020202020204" pitchFamily="34" charset="0"/>
                <a:ea typeface="ＭＳ Ｐゴシック"/>
                <a:cs typeface="Arial" panose="020B0604020202020204" pitchFamily="34" charset="0"/>
              </a:rPr>
              <a:t>Vi är extra stolta över Sparbanken Lidköping Arena där du kan se en Villa-match såväl som en deltävling i Melodifestivalen. </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Idrott och föreningsliv</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38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snö, utomhus, himmel, natur">
            <a:extLst>
              <a:ext uri="{FF2B5EF4-FFF2-40B4-BE49-F238E27FC236}">
                <a16:creationId xmlns:a16="http://schemas.microsoft.com/office/drawing/2014/main" id="{0FF6536C-D212-CF54-CD29-9A2B562FF86F}"/>
              </a:ext>
            </a:extLst>
          </p:cNvPr>
          <p:cNvPicPr>
            <a:picLocks noChangeAspect="1"/>
          </p:cNvPicPr>
          <p:nvPr/>
        </p:nvPicPr>
        <p:blipFill rotWithShape="1">
          <a:blip r:embed="rId3">
            <a:extLst>
              <a:ext uri="{28A0092B-C50C-407E-A947-70E740481C1C}">
                <a14:useLocalDpi xmlns:a14="http://schemas.microsoft.com/office/drawing/2010/main" val="0"/>
              </a:ext>
            </a:extLst>
          </a:blip>
          <a:srcRect l="31378" t="16157" r="15739" b="11039"/>
          <a:stretch/>
        </p:blipFill>
        <p:spPr>
          <a:xfrm>
            <a:off x="1034360" y="-27333"/>
            <a:ext cx="7504592" cy="6885323"/>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323231" cy="499367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Den som har varit i Lidköping har känt historiens vingslag. Här levde Magnus Gabriel De la </a:t>
            </a:r>
            <a:r>
              <a:rPr lang="sv-SE" sz="2000" dirty="0" err="1">
                <a:latin typeface="Arial" panose="020B0604020202020204" pitchFamily="34" charset="0"/>
                <a:ea typeface="ＭＳ Ｐゴシック"/>
                <a:cs typeface="Arial" panose="020B0604020202020204" pitchFamily="34" charset="0"/>
              </a:rPr>
              <a:t>Gardie</a:t>
            </a:r>
            <a:r>
              <a:rPr lang="sv-SE" sz="2000" dirty="0">
                <a:latin typeface="Arial" panose="020B0604020202020204" pitchFamily="34" charset="0"/>
                <a:ea typeface="ＭＳ Ｐゴシック"/>
                <a:cs typeface="Arial" panose="020B0604020202020204" pitchFamily="34" charset="0"/>
              </a:rPr>
              <a:t> på sagolika Läckö slott på 1600-talet.</a:t>
            </a:r>
          </a:p>
          <a:p>
            <a:endParaRPr lang="sv-SE" sz="2000" dirty="0">
              <a:latin typeface="Arial" panose="020B0604020202020204" pitchFamily="34" charset="0"/>
              <a:ea typeface="ＭＳ Ｐゴシック"/>
              <a:cs typeface="Arial" panose="020B0604020202020204" pitchFamily="34" charset="0"/>
            </a:endParaRPr>
          </a:p>
          <a:p>
            <a:r>
              <a:rPr lang="sv-SE" sz="2000" dirty="0">
                <a:latin typeface="Arial" panose="020B0604020202020204" pitchFamily="34" charset="0"/>
                <a:ea typeface="ＭＳ Ｐゴシック"/>
                <a:cs typeface="Arial" panose="020B0604020202020204" pitchFamily="34" charset="0"/>
              </a:rPr>
              <a:t>Länge var Rörstrand en av stadens största arbetsgivare, innan stora delar av produktionen flyttade ut i världen. Vi är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än idag en porslinsstad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med museum, tillverkning och keramisk utbildning.</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ea typeface="ＭＳ Ｐゴシック"/>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fontScale="90000"/>
          </a:bodyPr>
          <a:lstStyle/>
          <a:p>
            <a:r>
              <a:rPr lang="sv-SE" sz="4000" b="1" dirty="0">
                <a:latin typeface="Arial" panose="020B0604020202020204" pitchFamily="34" charset="0"/>
                <a:cs typeface="Arial" panose="020B0604020202020204" pitchFamily="34" charset="0"/>
              </a:rPr>
              <a:t>Lidköping </a:t>
            </a:r>
            <a:br>
              <a:rPr lang="sv-SE" sz="4000" b="1" dirty="0">
                <a:latin typeface="Arial" panose="020B0604020202020204" pitchFamily="34" charset="0"/>
                <a:cs typeface="Arial" panose="020B0604020202020204" pitchFamily="34" charset="0"/>
              </a:rPr>
            </a:br>
            <a:r>
              <a:rPr lang="sv-SE" sz="3100" b="1" dirty="0">
                <a:latin typeface="Arial" panose="020B0604020202020204" pitchFamily="34" charset="0"/>
                <a:cs typeface="Arial" panose="020B0604020202020204" pitchFamily="34" charset="0"/>
              </a:rPr>
              <a:t>– en historisk stad</a:t>
            </a:r>
            <a:endParaRPr lang="sv-SE" sz="3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93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träd, utomhus, gräs, vatten">
            <a:extLst>
              <a:ext uri="{FF2B5EF4-FFF2-40B4-BE49-F238E27FC236}">
                <a16:creationId xmlns:a16="http://schemas.microsoft.com/office/drawing/2014/main" id="{81D278DD-E06D-C0F4-78D4-20D013631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80" t="1570" r="21741" b="2322"/>
          <a:stretch/>
        </p:blipFill>
        <p:spPr>
          <a:xfrm>
            <a:off x="1034360" y="-81979"/>
            <a:ext cx="7504592" cy="6994613"/>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5117" cy="31470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Mitt i stadens kärna ligger den blomstrande Stadsträdgården, musikskolan och Dina-scenen. Hit kommer</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du för att njuta av musik, leka på den populära lekplatsen eller promenera i parken. </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Kultur och evenemang</a:t>
            </a:r>
            <a:endParaRPr lang="sv-SE"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28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himmel, utomhus, lantbruksmaskin, dag">
            <a:extLst>
              <a:ext uri="{FF2B5EF4-FFF2-40B4-BE49-F238E27FC236}">
                <a16:creationId xmlns:a16="http://schemas.microsoft.com/office/drawing/2014/main" id="{C3E66A3A-8CBB-DEC9-6629-3E9CEA7474CD}"/>
              </a:ext>
            </a:extLst>
          </p:cNvPr>
          <p:cNvPicPr>
            <a:picLocks noChangeAspect="1"/>
          </p:cNvPicPr>
          <p:nvPr/>
        </p:nvPicPr>
        <p:blipFill rotWithShape="1">
          <a:blip r:embed="rId3">
            <a:extLst>
              <a:ext uri="{28A0092B-C50C-407E-A947-70E740481C1C}">
                <a14:useLocalDpi xmlns:a14="http://schemas.microsoft.com/office/drawing/2010/main" val="0"/>
              </a:ext>
            </a:extLst>
          </a:blip>
          <a:srcRect l="14386" t="1158" r="14386" b="2004"/>
          <a:stretch/>
        </p:blipFill>
        <p:spPr>
          <a:xfrm>
            <a:off x="1034360" y="0"/>
            <a:ext cx="7504592" cy="685799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5117" cy="392415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sv-SE" sz="2000" dirty="0">
                <a:latin typeface="Arial" panose="020B0604020202020204" pitchFamily="34" charset="0"/>
                <a:ea typeface="ＭＳ Ｐゴシック"/>
                <a:cs typeface="Arial" panose="020B0604020202020204" pitchFamily="34" charset="0"/>
              </a:rPr>
              <a:t>På lördagar möts människor på torget i Lidköping. Det är en tradition sedan över 350 år tillbaka i tiden. Handeln i centrum är och förblir levande. </a:t>
            </a:r>
          </a:p>
          <a:p>
            <a:pPr algn="l"/>
            <a:endParaRPr lang="sv-SE" sz="1050" dirty="0">
              <a:latin typeface="Arial" panose="020B0604020202020204" pitchFamily="34" charset="0"/>
              <a:ea typeface="ＭＳ Ｐゴシック"/>
              <a:cs typeface="Arial" panose="020B0604020202020204" pitchFamily="34" charset="0"/>
            </a:endParaRPr>
          </a:p>
          <a:p>
            <a:pPr algn="l"/>
            <a:r>
              <a:rPr lang="sv-SE" sz="2000" dirty="0">
                <a:latin typeface="Arial" panose="020B0604020202020204" pitchFamily="34" charset="0"/>
                <a:ea typeface="ＭＳ Ｐゴシック"/>
                <a:cs typeface="Arial" panose="020B0604020202020204" pitchFamily="34" charset="0"/>
              </a:rPr>
              <a:t>Här finns restauranger och kaféer nästan i varje gathörn. </a:t>
            </a:r>
          </a:p>
          <a:p>
            <a:pPr algn="l"/>
            <a:r>
              <a:rPr lang="sv-SE" sz="2000" dirty="0">
                <a:latin typeface="Arial" panose="020B0604020202020204" pitchFamily="34" charset="0"/>
                <a:ea typeface="ＭＳ Ｐゴシック"/>
                <a:cs typeface="Arial" panose="020B0604020202020204" pitchFamily="34" charset="0"/>
              </a:rPr>
              <a:t>Vi vill ha en levande centrumkärna och fördubbla antalet besökare! </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Torget – en mötesplats</a:t>
            </a:r>
            <a:endParaRPr lang="sv-SE"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91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19F8746-C27D-589C-D49E-6426F369ED2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8189" t="548" r="17195" b="10881"/>
          <a:stretch/>
        </p:blipFill>
        <p:spPr>
          <a:xfrm>
            <a:off x="1034360" y="0"/>
            <a:ext cx="7504592" cy="685800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5117" cy="3270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jobbar ständigt för att det ska finnas jobb inom räckhåll för alla som vill bo i Lidköping. Det ska finnas bra kommunikationer så att du kan ta dig till och från utbildning och arbete på ett smidigt sätt. </a:t>
            </a:r>
            <a:br>
              <a:rPr lang="sv-SE" sz="2000" dirty="0">
                <a:latin typeface="Arial" panose="020B0604020202020204" pitchFamily="34" charset="0"/>
                <a:ea typeface="ＭＳ Ｐゴシック"/>
                <a:cs typeface="Arial" panose="020B0604020202020204" pitchFamily="34" charset="0"/>
              </a:rPr>
            </a:br>
            <a:endParaRPr lang="sv-SE" sz="800" dirty="0">
              <a:latin typeface="Arial" panose="020B0604020202020204" pitchFamily="34" charset="0"/>
              <a:ea typeface="ＭＳ Ｐゴシック"/>
              <a:cs typeface="Arial" panose="020B0604020202020204" pitchFamily="34" charset="0"/>
            </a:endParaRPr>
          </a:p>
          <a:p>
            <a:r>
              <a:rPr lang="sv-SE" sz="2000" b="1" dirty="0">
                <a:latin typeface="Arial" panose="020B0604020202020204" pitchFamily="34" charset="0"/>
                <a:ea typeface="ＭＳ Ｐゴシック"/>
                <a:cs typeface="Arial" panose="020B0604020202020204" pitchFamily="34" charset="0"/>
              </a:rPr>
              <a:t>Vi är på god väg!</a:t>
            </a:r>
            <a:endParaRPr lang="en-US" sz="2000" b="1" dirty="0">
              <a:latin typeface="Arial" panose="020B0604020202020204" pitchFamily="34" charset="0"/>
              <a:ea typeface="ＭＳ Ｐゴシック"/>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Arbeta i Lidköping</a:t>
            </a:r>
            <a:endParaRPr lang="sv-SE"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834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19F8746-C27D-589C-D49E-6426F369ED2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8189" t="548" r="17195" b="10881"/>
          <a:stretch/>
        </p:blipFill>
        <p:spPr>
          <a:xfrm>
            <a:off x="1034360" y="0"/>
            <a:ext cx="7504592" cy="685800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800" y="1965460"/>
            <a:ext cx="3405117" cy="34547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skapar förutsättningar för att fler företag ska kunna etablera sig här. </a:t>
            </a:r>
          </a:p>
          <a:p>
            <a:endParaRPr lang="sv-SE" sz="2000" dirty="0">
              <a:latin typeface="Arial" panose="020B0604020202020204" pitchFamily="34" charset="0"/>
              <a:ea typeface="ＭＳ Ｐゴシック"/>
              <a:cs typeface="Arial" panose="020B0604020202020204" pitchFamily="34" charset="0"/>
            </a:endParaRPr>
          </a:p>
          <a:p>
            <a:r>
              <a:rPr lang="sv-SE" sz="2000" dirty="0">
                <a:latin typeface="Arial" panose="020B0604020202020204" pitchFamily="34" charset="0"/>
                <a:ea typeface="ＭＳ Ｐゴシック"/>
                <a:cs typeface="Arial" panose="020B0604020202020204" pitchFamily="34" charset="0"/>
              </a:rPr>
              <a:t>Idag finns cirka 4 800 företag och organisationer i Lidköping med en stor branschbredd!</a:t>
            </a:r>
            <a:br>
              <a:rPr lang="sv-SE" sz="2000" dirty="0">
                <a:latin typeface="Arial" panose="020B0604020202020204" pitchFamily="34" charset="0"/>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sv-SE" sz="2000" dirty="0">
              <a:latin typeface="Arial" panose="020B0604020202020204" pitchFamily="34" charset="0"/>
              <a:ea typeface="ＭＳ Ｐゴシック"/>
              <a:cs typeface="Arial" panose="020B0604020202020204" pitchFamily="34" charset="0"/>
            </a:endParaRPr>
          </a:p>
          <a:p>
            <a:endParaRPr lang="sv-SE" sz="2000" b="1"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Autofit/>
          </a:bodyPr>
          <a:lstStyle/>
          <a:p>
            <a:r>
              <a:rPr lang="sv-SE" sz="3600" b="1" dirty="0">
                <a:latin typeface="Arial" panose="020B0604020202020204" pitchFamily="34" charset="0"/>
                <a:cs typeface="Arial" panose="020B0604020202020204" pitchFamily="34" charset="0"/>
              </a:rPr>
              <a:t>Näringsliv och etablerings-möjligheter</a:t>
            </a:r>
            <a:endParaRPr lang="sv-SE" sz="3600" dirty="0">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423DC5B0-E307-45EF-D3D4-8A77606F2B4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1452" r="16669" b="1471"/>
          <a:stretch/>
        </p:blipFill>
        <p:spPr>
          <a:xfrm>
            <a:off x="1022785" y="0"/>
            <a:ext cx="7504592" cy="6857999"/>
          </a:xfrm>
          <a:prstGeom prst="rect">
            <a:avLst/>
          </a:prstGeom>
        </p:spPr>
      </p:pic>
    </p:spTree>
    <p:extLst>
      <p:ext uri="{BB962C8B-B14F-4D97-AF65-F5344CB8AC3E}">
        <p14:creationId xmlns:p14="http://schemas.microsoft.com/office/powerpoint/2010/main" val="135502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27744E9-BA33-9915-C619-FEA9A912329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3769" r="9705" b="35368"/>
          <a:stretch/>
        </p:blipFill>
        <p:spPr>
          <a:xfrm>
            <a:off x="1034360" y="0"/>
            <a:ext cx="11157640" cy="6858001"/>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1FC67017-4680-D5D0-D4EA-4351A2E30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926" y="-254524"/>
            <a:ext cx="6550549" cy="6550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702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B11A49-1182-486F-CB65-2A867AD67233}"/>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39574AD-9EA8-9EA5-923D-2ABFD43A57CB}"/>
              </a:ext>
            </a:extLst>
          </p:cNvPr>
          <p:cNvSpPr>
            <a:spLocks noGrp="1"/>
          </p:cNvSpPr>
          <p:nvPr>
            <p:ph idx="1"/>
          </p:nvPr>
        </p:nvSpPr>
        <p:spPr/>
        <p:txBody>
          <a:bodyPr/>
          <a:lstStyle/>
          <a:p>
            <a:endParaRPr lang="sv-SE"/>
          </a:p>
        </p:txBody>
      </p:sp>
      <p:pic>
        <p:nvPicPr>
          <p:cNvPr id="4" name="lidköping_presentation_2023.mov (1080p)">
            <a:hlinkClick r:id="" action="ppaction://media"/>
            <a:extLst>
              <a:ext uri="{FF2B5EF4-FFF2-40B4-BE49-F238E27FC236}">
                <a16:creationId xmlns:a16="http://schemas.microsoft.com/office/drawing/2014/main" id="{E2C45D1B-D717-F1D8-4E3E-577162D081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8815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2E84D8E-AE8A-4185-A90D-F889E8A72EA9}"/>
              </a:ext>
            </a:extLst>
          </p:cNvPr>
          <p:cNvSpPr txBox="1"/>
          <p:nvPr/>
        </p:nvSpPr>
        <p:spPr>
          <a:xfrm>
            <a:off x="10143633" y="1233672"/>
            <a:ext cx="1655474" cy="106952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1300">
                <a:solidFill>
                  <a:schemeClr val="bg1"/>
                </a:solidFill>
              </a:rPr>
              <a:t>I Lidköpings kommun arbetar ungefär </a:t>
            </a:r>
            <a:br>
              <a:rPr lang="sv-SE" sz="1300">
                <a:solidFill>
                  <a:schemeClr val="bg1"/>
                </a:solidFill>
              </a:rPr>
            </a:br>
            <a:r>
              <a:rPr lang="sv-SE" sz="1300">
                <a:solidFill>
                  <a:schemeClr val="bg1"/>
                </a:solidFill>
              </a:rPr>
              <a:t>4 300 medarbetare. </a:t>
            </a:r>
            <a:br>
              <a:rPr lang="sv-SE" sz="1300">
                <a:solidFill>
                  <a:schemeClr val="bg1"/>
                </a:solidFill>
              </a:rPr>
            </a:br>
            <a:r>
              <a:rPr lang="sv-SE" sz="1300">
                <a:solidFill>
                  <a:schemeClr val="bg1"/>
                </a:solidFill>
              </a:rPr>
              <a:t>Vi arbetar för våra invånares bästa.</a:t>
            </a:r>
          </a:p>
        </p:txBody>
      </p:sp>
      <p:pic>
        <p:nvPicPr>
          <p:cNvPr id="3" name="Bildobjekt 2">
            <a:extLst>
              <a:ext uri="{FF2B5EF4-FFF2-40B4-BE49-F238E27FC236}">
                <a16:creationId xmlns:a16="http://schemas.microsoft.com/office/drawing/2014/main" id="{7CB2E748-44F5-7537-02DC-BB3FAA86D0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8" t="12333" r="41873" b="2746"/>
          <a:stretch/>
        </p:blipFill>
        <p:spPr>
          <a:xfrm>
            <a:off x="4206792" y="0"/>
            <a:ext cx="4297420" cy="6858000"/>
          </a:xfrm>
          <a:prstGeom prst="rect">
            <a:avLst/>
          </a:prstGeom>
        </p:spPr>
      </p:pic>
      <p:sp>
        <p:nvSpPr>
          <p:cNvPr id="6" name="textruta 5">
            <a:extLst>
              <a:ext uri="{FF2B5EF4-FFF2-40B4-BE49-F238E27FC236}">
                <a16:creationId xmlns:a16="http://schemas.microsoft.com/office/drawing/2014/main" id="{131F5B8E-7026-7DC9-9ECC-D011DF828432}"/>
              </a:ext>
            </a:extLst>
          </p:cNvPr>
          <p:cNvSpPr txBox="1"/>
          <p:nvPr/>
        </p:nvSpPr>
        <p:spPr>
          <a:xfrm>
            <a:off x="8771160" y="2303196"/>
            <a:ext cx="3281332" cy="38856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Lidköping är en välkomnande och hållbar kommun. Här bor ungefär 40 000 personer och vårt mål är att vara 45 000 invånare år 2030. Förutom att vi finns på vackra västgötaslätten har vi också en 22 mil lång kust med magiska badplatser och tusentals öar. </a:t>
            </a:r>
            <a:br>
              <a:rPr lang="sv-SE" sz="2000" dirty="0">
                <a:latin typeface="Arial" panose="020B0604020202020204" pitchFamily="34" charset="0"/>
                <a:ea typeface="ＭＳ Ｐゴシック"/>
                <a:cs typeface="Arial" panose="020B0604020202020204" pitchFamily="34" charset="0"/>
              </a:rPr>
            </a:br>
            <a:endParaRPr lang="sv-SE" sz="800" dirty="0">
              <a:latin typeface="Arial" panose="020B0604020202020204" pitchFamily="34" charset="0"/>
              <a:ea typeface="ＭＳ Ｐゴシック"/>
              <a:cs typeface="Arial" panose="020B0604020202020204" pitchFamily="34" charset="0"/>
            </a:endParaRPr>
          </a:p>
          <a:p>
            <a:r>
              <a:rPr lang="sv-SE" sz="2000" b="1" dirty="0">
                <a:latin typeface="Arial" panose="020B0604020202020204" pitchFamily="34" charset="0"/>
                <a:ea typeface="ＭＳ Ｐゴシック"/>
                <a:cs typeface="Arial" panose="020B0604020202020204" pitchFamily="34" charset="0"/>
              </a:rPr>
              <a:t>Det är vi stolta över!</a:t>
            </a:r>
            <a:endParaRPr lang="sv-SE" sz="2000" b="1" dirty="0">
              <a:latin typeface="Arial" panose="020B0604020202020204" pitchFamily="34" charset="0"/>
              <a:cs typeface="Arial" panose="020B0604020202020204" pitchFamily="34" charset="0"/>
            </a:endParaRPr>
          </a:p>
        </p:txBody>
      </p:sp>
      <p:sp>
        <p:nvSpPr>
          <p:cNvPr id="7" name="Rubrik 1">
            <a:extLst>
              <a:ext uri="{FF2B5EF4-FFF2-40B4-BE49-F238E27FC236}">
                <a16:creationId xmlns:a16="http://schemas.microsoft.com/office/drawing/2014/main" id="{2F05B135-7A6B-B4A6-5539-5F8BAFB95682}"/>
              </a:ext>
            </a:extLst>
          </p:cNvPr>
          <p:cNvSpPr>
            <a:spLocks noGrp="1"/>
          </p:cNvSpPr>
          <p:nvPr>
            <p:ph type="title"/>
          </p:nvPr>
        </p:nvSpPr>
        <p:spPr>
          <a:xfrm>
            <a:off x="8630652" y="563702"/>
            <a:ext cx="3562349" cy="1339940"/>
          </a:xfrm>
        </p:spPr>
        <p:txBody>
          <a:bodyPr>
            <a:normAutofit/>
          </a:bodyPr>
          <a:lstStyle/>
          <a:p>
            <a:r>
              <a:rPr lang="sv-SE" sz="4400" b="1" dirty="0">
                <a:latin typeface="Arial" panose="020B0604020202020204" pitchFamily="34" charset="0"/>
                <a:cs typeface="Arial" panose="020B0604020202020204" pitchFamily="34" charset="0"/>
              </a:rPr>
              <a:t>Befolkning </a:t>
            </a:r>
            <a:r>
              <a:rPr lang="sv-SE" sz="4400" b="1" spc="-150" dirty="0">
                <a:latin typeface="Arial" panose="020B0604020202020204" pitchFamily="34" charset="0"/>
                <a:cs typeface="Arial" panose="020B0604020202020204" pitchFamily="34" charset="0"/>
              </a:rPr>
              <a:t>och geografi</a:t>
            </a:r>
            <a:endParaRPr lang="sv-SE" spc="-150" dirty="0">
              <a:latin typeface="Arial" panose="020B0604020202020204" pitchFamily="34" charset="0"/>
              <a:cs typeface="Arial" panose="020B0604020202020204" pitchFamily="34" charset="0"/>
            </a:endParaRPr>
          </a:p>
        </p:txBody>
      </p:sp>
      <p:pic>
        <p:nvPicPr>
          <p:cNvPr id="4" name="Bildobjekt 3" descr="En bild som visar utomhus, vatten, vattensport">
            <a:extLst>
              <a:ext uri="{FF2B5EF4-FFF2-40B4-BE49-F238E27FC236}">
                <a16:creationId xmlns:a16="http://schemas.microsoft.com/office/drawing/2014/main" id="{93B50418-45EB-A699-8B2D-F0A57A48C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00" r="16829" b="4807"/>
          <a:stretch/>
        </p:blipFill>
        <p:spPr>
          <a:xfrm>
            <a:off x="1029810" y="0"/>
            <a:ext cx="7504588" cy="6858000"/>
          </a:xfrm>
          <a:prstGeom prst="rect">
            <a:avLst/>
          </a:prstGeom>
        </p:spPr>
      </p:pic>
    </p:spTree>
    <p:extLst>
      <p:ext uri="{BB962C8B-B14F-4D97-AF65-F5344CB8AC3E}">
        <p14:creationId xmlns:p14="http://schemas.microsoft.com/office/powerpoint/2010/main" val="323207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 utomhus, folksamling">
            <a:extLst>
              <a:ext uri="{FF2B5EF4-FFF2-40B4-BE49-F238E27FC236}">
                <a16:creationId xmlns:a16="http://schemas.microsoft.com/office/drawing/2014/main" id="{B0B71D9C-D03B-9D24-FBB7-1F86282BD4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32" t="13497" r="29599" b="2593"/>
          <a:stretch/>
        </p:blipFill>
        <p:spPr>
          <a:xfrm>
            <a:off x="1034367" y="-11510"/>
            <a:ext cx="7504587" cy="6885324"/>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754672" y="1574630"/>
            <a:ext cx="3144644" cy="31162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dirty="0">
                <a:latin typeface="Arial" panose="020B0604020202020204" pitchFamily="34" charset="0"/>
                <a:ea typeface="ＭＳ Ｐゴシック"/>
                <a:cs typeface="Arial" panose="020B0604020202020204" pitchFamily="34" charset="0"/>
              </a:rPr>
              <a:t>Lidköpings kommun fick silver i </a:t>
            </a:r>
            <a:r>
              <a:rPr lang="sv-SE" dirty="0" err="1">
                <a:latin typeface="Arial" panose="020B0604020202020204" pitchFamily="34" charset="0"/>
                <a:ea typeface="ＭＳ Ｐゴシック"/>
                <a:cs typeface="Arial" panose="020B0604020202020204" pitchFamily="34" charset="0"/>
              </a:rPr>
              <a:t>i</a:t>
            </a:r>
            <a:r>
              <a:rPr lang="sv-SE" dirty="0">
                <a:latin typeface="Arial" panose="020B0604020202020204" pitchFamily="34" charset="0"/>
                <a:ea typeface="ＭＳ Ｐゴシック"/>
                <a:cs typeface="Arial" panose="020B0604020202020204" pitchFamily="34" charset="0"/>
              </a:rPr>
              <a:t> Årets superkommun 2023 och guld 2022 utifrån bland annat att vi har en god barn- och äldreomsorg, bra ekonomi och arbetsmarknad samt ett allt bättre kulturliv och fina fritidsmöjligheter. Totalt är det över 140 parametrar som vägs in i bedömningen. </a:t>
            </a: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fontScale="90000"/>
          </a:bodyPr>
          <a:lstStyle/>
          <a:p>
            <a:r>
              <a:rPr lang="sv-SE" sz="4000" b="1" dirty="0">
                <a:latin typeface="Arial" panose="020B0604020202020204" pitchFamily="34" charset="0"/>
                <a:cs typeface="Arial" panose="020B0604020202020204" pitchFamily="34" charset="0"/>
              </a:rPr>
              <a:t>Årets superkommun</a:t>
            </a:r>
            <a:endParaRPr lang="sv-SE" sz="4000" dirty="0">
              <a:latin typeface="Arial" panose="020B0604020202020204" pitchFamily="34" charset="0"/>
              <a:cs typeface="Arial" panose="020B0604020202020204" pitchFamily="34" charset="0"/>
            </a:endParaRPr>
          </a:p>
        </p:txBody>
      </p:sp>
      <p:pic>
        <p:nvPicPr>
          <p:cNvPr id="8" name="Bildobjekt 7" descr="En bild som visar triangel, Symmetri, stjärna, design&#10;&#10;Automatiskt genererad beskrivning">
            <a:extLst>
              <a:ext uri="{FF2B5EF4-FFF2-40B4-BE49-F238E27FC236}">
                <a16:creationId xmlns:a16="http://schemas.microsoft.com/office/drawing/2014/main" id="{4B114F32-B132-86BB-F674-D94526756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1838" y="4589478"/>
            <a:ext cx="2157178" cy="2157178"/>
          </a:xfrm>
          <a:prstGeom prst="rect">
            <a:avLst/>
          </a:prstGeom>
        </p:spPr>
      </p:pic>
    </p:spTree>
    <p:extLst>
      <p:ext uri="{BB962C8B-B14F-4D97-AF65-F5344CB8AC3E}">
        <p14:creationId xmlns:p14="http://schemas.microsoft.com/office/powerpoint/2010/main" val="2144098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himmel, utomhus, person, person">
            <a:extLst>
              <a:ext uri="{FF2B5EF4-FFF2-40B4-BE49-F238E27FC236}">
                <a16:creationId xmlns:a16="http://schemas.microsoft.com/office/drawing/2014/main" id="{E2E516BF-7B1F-1B92-EBB1-B4B4BA686A85}"/>
              </a:ext>
            </a:extLst>
          </p:cNvPr>
          <p:cNvPicPr>
            <a:picLocks noChangeAspect="1"/>
          </p:cNvPicPr>
          <p:nvPr/>
        </p:nvPicPr>
        <p:blipFill rotWithShape="1">
          <a:blip r:embed="rId3">
            <a:extLst>
              <a:ext uri="{28A0092B-C50C-407E-A947-70E740481C1C}">
                <a14:useLocalDpi xmlns:a14="http://schemas.microsoft.com/office/drawing/2010/main" val="0"/>
              </a:ext>
            </a:extLst>
          </a:blip>
          <a:srcRect l="22235" t="8777" r="15714" b="5799"/>
          <a:stretch/>
        </p:blipFill>
        <p:spPr>
          <a:xfrm>
            <a:off x="1034366" y="-1"/>
            <a:ext cx="7504587" cy="6885323"/>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800" y="1575417"/>
            <a:ext cx="3302000" cy="25314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sv-SE" sz="2000" dirty="0">
                <a:latin typeface="Arial" panose="020B0604020202020204" pitchFamily="34" charset="0"/>
                <a:cs typeface="Arial" panose="020B0604020202020204" pitchFamily="34" charset="0"/>
              </a:rPr>
              <a:t>I Lidköpings kommun arbetar ungefär </a:t>
            </a:r>
            <a:br>
              <a:rPr lang="sv-SE" sz="2000" dirty="0">
                <a:latin typeface="Arial" panose="020B0604020202020204" pitchFamily="34" charset="0"/>
                <a:cs typeface="Arial" panose="020B0604020202020204" pitchFamily="34" charset="0"/>
              </a:rPr>
            </a:br>
            <a:r>
              <a:rPr lang="sv-SE" sz="2000" dirty="0">
                <a:latin typeface="Arial" panose="020B0604020202020204" pitchFamily="34" charset="0"/>
                <a:cs typeface="Arial" panose="020B0604020202020204" pitchFamily="34" charset="0"/>
              </a:rPr>
              <a:t>4 300 medarbetare. </a:t>
            </a:r>
            <a:br>
              <a:rPr lang="sv-SE" sz="2000" dirty="0">
                <a:latin typeface="Arial" panose="020B0604020202020204" pitchFamily="34" charset="0"/>
                <a:cs typeface="Arial" panose="020B0604020202020204" pitchFamily="34" charset="0"/>
              </a:rPr>
            </a:br>
            <a:r>
              <a:rPr lang="sv-SE" sz="2000" dirty="0">
                <a:latin typeface="Arial" panose="020B0604020202020204" pitchFamily="34" charset="0"/>
                <a:cs typeface="Arial" panose="020B0604020202020204" pitchFamily="34" charset="0"/>
              </a:rPr>
              <a:t>Vi arbetar för våra invånares bästa.</a:t>
            </a:r>
          </a:p>
          <a:p>
            <a:pPr algn="l"/>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ea typeface="ＭＳ Ｐゴシック"/>
              <a:cs typeface="Arial" panose="020B0604020202020204" pitchFamily="34" charset="0"/>
            </a:endParaRPr>
          </a:p>
          <a:p>
            <a:pPr algn="l"/>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Medarbetare</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24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36BBAD8-42B9-6F77-5782-3BEA9E28CF48}"/>
              </a:ext>
            </a:extLst>
          </p:cNvPr>
          <p:cNvPicPr>
            <a:picLocks noChangeAspect="1"/>
          </p:cNvPicPr>
          <p:nvPr/>
        </p:nvPicPr>
        <p:blipFill rotWithShape="1">
          <a:blip r:embed="rId3">
            <a:extLst>
              <a:ext uri="{28A0092B-C50C-407E-A947-70E740481C1C}">
                <a14:useLocalDpi xmlns:a14="http://schemas.microsoft.com/office/drawing/2010/main" val="0"/>
              </a:ext>
            </a:extLst>
          </a:blip>
          <a:srcRect l="22994"/>
          <a:stretch/>
        </p:blipFill>
        <p:spPr>
          <a:xfrm>
            <a:off x="1802846" y="-1088857"/>
            <a:ext cx="6700800" cy="13052554"/>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800" y="1661142"/>
            <a:ext cx="3302000" cy="31470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tar hand om dig som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bor i Lidköpings kommun. Det gör vi på många olika sätt, årets alla dagar och dygnets alla timmar. Vi vill ge bästa möjliga vård och stöd och det visar sig i de goda betyg som vi får i brukarundersökningar. </a:t>
            </a:r>
            <a:endParaRPr lang="sv-SE" sz="2000" dirty="0">
              <a:latin typeface="Arial" panose="020B0604020202020204" pitchFamily="34" charset="0"/>
              <a:cs typeface="Arial" panose="020B0604020202020204" pitchFamily="34" charset="0"/>
            </a:endParaRPr>
          </a:p>
          <a:p>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Stöd och omsorg</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91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tängsel, däck&#10;&#10;Automatiskt genererad beskrivning">
            <a:extLst>
              <a:ext uri="{FF2B5EF4-FFF2-40B4-BE49-F238E27FC236}">
                <a16:creationId xmlns:a16="http://schemas.microsoft.com/office/drawing/2014/main" id="{6E71144B-555B-74B2-3E9B-22582D7B4587}"/>
              </a:ext>
            </a:extLst>
          </p:cNvPr>
          <p:cNvPicPr>
            <a:picLocks noChangeAspect="1"/>
          </p:cNvPicPr>
          <p:nvPr/>
        </p:nvPicPr>
        <p:blipFill rotWithShape="1">
          <a:blip r:embed="rId3"/>
          <a:srcRect l="26468" t="7822" r="15114" b="11746"/>
          <a:stretch/>
        </p:blipFill>
        <p:spPr>
          <a:xfrm flipH="1">
            <a:off x="1034365" y="-5"/>
            <a:ext cx="7504588" cy="6885323"/>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4937" cy="40703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Vi har erkänt god kvalitet i våra förskolor och grund-skolor. Dessutom finns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De la </a:t>
            </a:r>
            <a:r>
              <a:rPr lang="sv-SE" sz="2000" dirty="0" err="1">
                <a:latin typeface="Arial" panose="020B0604020202020204" pitchFamily="34" charset="0"/>
                <a:ea typeface="ＭＳ Ｐゴシック"/>
                <a:cs typeface="Arial" panose="020B0604020202020204" pitchFamily="34" charset="0"/>
              </a:rPr>
              <a:t>Gardiegymnasiet</a:t>
            </a:r>
            <a:r>
              <a:rPr lang="sv-SE" sz="2000" dirty="0">
                <a:latin typeface="Arial" panose="020B0604020202020204" pitchFamily="34" charset="0"/>
                <a:ea typeface="ＭＳ Ｐゴシック"/>
                <a:cs typeface="Arial" panose="020B0604020202020204" pitchFamily="34" charset="0"/>
              </a:rPr>
              <a:t>, </a:t>
            </a:r>
            <a:r>
              <a:rPr lang="sv-SE" sz="2000" dirty="0">
                <a:latin typeface="Arial" panose="020B0604020202020204" pitchFamily="34" charset="0"/>
                <a:ea typeface="Calibri"/>
                <a:cs typeface="Arial" panose="020B0604020202020204" pitchFamily="34" charset="0"/>
              </a:rPr>
              <a:t>Sveriges </a:t>
            </a:r>
            <a:r>
              <a:rPr lang="sv-SE" sz="2000" dirty="0">
                <a:latin typeface="Arial" panose="020B0604020202020204" pitchFamily="34" charset="0"/>
                <a:ea typeface="ＭＳ Ｐゴシック"/>
                <a:cs typeface="Arial" panose="020B0604020202020204" pitchFamily="34" charset="0"/>
              </a:rPr>
              <a:t>tredje största gymnasieskola i Lidköping. </a:t>
            </a:r>
            <a:br>
              <a:rPr lang="sv-SE" sz="2000" dirty="0">
                <a:latin typeface="Arial" panose="020B0604020202020204" pitchFamily="34" charset="0"/>
                <a:ea typeface="ＭＳ Ｐゴシック"/>
                <a:cs typeface="Arial" panose="020B0604020202020204" pitchFamily="34" charset="0"/>
              </a:rPr>
            </a:b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Utbildningsmöjligheterna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tar inte slut där. På Campus Västra Skaraborg kan du utbilda dig på grund-, gymnasie-, yrkeshög-</a:t>
            </a:r>
            <a:br>
              <a:rPr lang="sv-SE" sz="2000" dirty="0">
                <a:latin typeface="Arial" panose="020B0604020202020204" pitchFamily="34" charset="0"/>
                <a:ea typeface="ＭＳ Ｐゴシック"/>
                <a:cs typeface="Arial" panose="020B0604020202020204" pitchFamily="34" charset="0"/>
              </a:rPr>
            </a:br>
            <a:r>
              <a:rPr lang="sv-SE" sz="2000" dirty="0" err="1">
                <a:latin typeface="Arial" panose="020B0604020202020204" pitchFamily="34" charset="0"/>
                <a:ea typeface="ＭＳ Ｐゴシック"/>
                <a:cs typeface="Arial" panose="020B0604020202020204" pitchFamily="34" charset="0"/>
              </a:rPr>
              <a:t>skole</a:t>
            </a:r>
            <a:r>
              <a:rPr lang="sv-SE" sz="2000" dirty="0">
                <a:latin typeface="Arial" panose="020B0604020202020204" pitchFamily="34" charset="0"/>
                <a:ea typeface="ＭＳ Ｐゴシック"/>
                <a:cs typeface="Arial" panose="020B0604020202020204" pitchFamily="34" charset="0"/>
              </a:rPr>
              <a:t>- och högskolenivå.</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Utbildnings-</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möjligheter</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97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615BEB2-E344-4EFE-C236-7BD0FCC7753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Effect>
                      <a14:brightnessContrast bright="10000" contrast="20000"/>
                    </a14:imgEffect>
                  </a14:imgLayer>
                </a14:imgProps>
              </a:ext>
              <a:ext uri="{28A0092B-C50C-407E-A947-70E740481C1C}">
                <a14:useLocalDpi xmlns:a14="http://schemas.microsoft.com/office/drawing/2010/main" val="0"/>
              </a:ext>
            </a:extLst>
          </a:blip>
          <a:srcRect l="10710" t="29537" r="3243" b="18055"/>
          <a:stretch/>
        </p:blipFill>
        <p:spPr>
          <a:xfrm>
            <a:off x="1034364" y="0"/>
            <a:ext cx="7504589" cy="685800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4937" cy="20390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I Lidköping kan du välja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hur du vill bo. Vi bygger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nya områden, förvaltar kulturhistoriska områden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och allt däremellan. </a:t>
            </a:r>
            <a:br>
              <a:rPr lang="sv-SE" sz="2000" dirty="0">
                <a:latin typeface="Arial" panose="020B0604020202020204" pitchFamily="34" charset="0"/>
                <a:ea typeface="ＭＳ Ｐゴシック"/>
                <a:cs typeface="Arial" panose="020B0604020202020204" pitchFamily="34" charset="0"/>
              </a:rPr>
            </a:br>
            <a:endParaRPr lang="sv-SE" sz="800" dirty="0">
              <a:latin typeface="Arial" panose="020B0604020202020204" pitchFamily="34" charset="0"/>
              <a:ea typeface="ＭＳ Ｐゴシック"/>
              <a:cs typeface="Arial" panose="020B0604020202020204" pitchFamily="34" charset="0"/>
            </a:endParaRPr>
          </a:p>
          <a:p>
            <a:r>
              <a:rPr lang="sv-SE" sz="2000" b="1" dirty="0">
                <a:latin typeface="Arial" panose="020B0604020202020204" pitchFamily="34" charset="0"/>
                <a:ea typeface="ＭＳ Ｐゴシック"/>
                <a:cs typeface="Arial" panose="020B0604020202020204" pitchFamily="34" charset="0"/>
              </a:rPr>
              <a:t>Välj hur du vill bo!</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Blandad</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bebyggelse</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16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2" descr="En bild som visar vatten, himmel, utomhus, kust&#10;&#10;Automatiskt genererad beskrivning">
            <a:extLst>
              <a:ext uri="{FF2B5EF4-FFF2-40B4-BE49-F238E27FC236}">
                <a16:creationId xmlns:a16="http://schemas.microsoft.com/office/drawing/2014/main" id="{CF409309-CC6D-A552-6721-DF5FE32BAA53}"/>
              </a:ext>
            </a:extLst>
          </p:cNvPr>
          <p:cNvPicPr>
            <a:picLocks noChangeAspect="1"/>
          </p:cNvPicPr>
          <p:nvPr/>
        </p:nvPicPr>
        <p:blipFill rotWithShape="1">
          <a:blip r:embed="rId3"/>
          <a:srcRect l="21778" t="3" r="24470" b="398"/>
          <a:stretch/>
        </p:blipFill>
        <p:spPr>
          <a:xfrm>
            <a:off x="1034363" y="-27322"/>
            <a:ext cx="7504590" cy="6912640"/>
          </a:xfrm>
          <a:prstGeom prst="rect">
            <a:avLst/>
          </a:prstGeom>
        </p:spPr>
      </p:pic>
      <p:sp>
        <p:nvSpPr>
          <p:cNvPr id="13" name="textruta 12">
            <a:extLst>
              <a:ext uri="{FF2B5EF4-FFF2-40B4-BE49-F238E27FC236}">
                <a16:creationId xmlns:a16="http://schemas.microsoft.com/office/drawing/2014/main" id="{D2E84D8E-AE8A-4185-A90D-F889E8A72EA9}"/>
              </a:ext>
            </a:extLst>
          </p:cNvPr>
          <p:cNvSpPr txBox="1"/>
          <p:nvPr/>
        </p:nvSpPr>
        <p:spPr>
          <a:xfrm>
            <a:off x="8686799" y="1719801"/>
            <a:ext cx="3404937"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v-SE" sz="2000" dirty="0">
                <a:latin typeface="Arial" panose="020B0604020202020204" pitchFamily="34" charset="0"/>
                <a:ea typeface="ＭＳ Ｐゴシック"/>
                <a:cs typeface="Arial" panose="020B0604020202020204" pitchFamily="34" charset="0"/>
              </a:rPr>
              <a:t>Just nu har vi en stor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satsning i det vattennära området </a:t>
            </a:r>
            <a:r>
              <a:rPr lang="sv-SE" sz="2000" dirty="0" err="1">
                <a:latin typeface="Arial" panose="020B0604020202020204" pitchFamily="34" charset="0"/>
                <a:ea typeface="ＭＳ Ｐゴシック"/>
                <a:cs typeface="Arial" panose="020B0604020202020204" pitchFamily="34" charset="0"/>
              </a:rPr>
              <a:t>Framnäs</a:t>
            </a:r>
            <a:r>
              <a:rPr lang="sv-SE" sz="2000" dirty="0">
                <a:latin typeface="Arial" panose="020B0604020202020204" pitchFamily="34" charset="0"/>
                <a:ea typeface="ＭＳ Ｐゴシック"/>
                <a:cs typeface="Arial" panose="020B0604020202020204" pitchFamily="34" charset="0"/>
              </a:rPr>
              <a:t>. Här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byggs strandpromenad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samt planeras för nytt </a:t>
            </a:r>
            <a:br>
              <a:rPr lang="sv-SE" sz="2000" dirty="0">
                <a:latin typeface="Arial" panose="020B0604020202020204" pitchFamily="34" charset="0"/>
                <a:ea typeface="ＭＳ Ｐゴシック"/>
                <a:cs typeface="Arial" panose="020B0604020202020204" pitchFamily="34" charset="0"/>
              </a:rPr>
            </a:br>
            <a:r>
              <a:rPr lang="sv-SE" sz="2000" dirty="0">
                <a:latin typeface="Arial" panose="020B0604020202020204" pitchFamily="34" charset="0"/>
                <a:ea typeface="ＭＳ Ｐゴシック"/>
                <a:cs typeface="Arial" panose="020B0604020202020204" pitchFamily="34" charset="0"/>
              </a:rPr>
              <a:t>badhus och bostäder.</a:t>
            </a:r>
            <a:endParaRPr lang="sv-SE" sz="200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69E7BF84-8001-8B1D-EC2B-ADE3DFD0DBA4}"/>
              </a:ext>
            </a:extLst>
          </p:cNvPr>
          <p:cNvSpPr>
            <a:spLocks noGrp="1"/>
          </p:cNvSpPr>
          <p:nvPr>
            <p:ph type="title"/>
          </p:nvPr>
        </p:nvSpPr>
        <p:spPr>
          <a:xfrm>
            <a:off x="8686800" y="365127"/>
            <a:ext cx="3505199" cy="1339940"/>
          </a:xfrm>
        </p:spPr>
        <p:txBody>
          <a:bodyPr>
            <a:normAutofit/>
          </a:bodyPr>
          <a:lstStyle/>
          <a:p>
            <a:r>
              <a:rPr lang="sv-SE" sz="4000" b="1" dirty="0">
                <a:latin typeface="Arial" panose="020B0604020202020204" pitchFamily="34" charset="0"/>
                <a:cs typeface="Arial" panose="020B0604020202020204" pitchFamily="34" charset="0"/>
              </a:rPr>
              <a:t>Vi bygger </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för framtiden</a:t>
            </a:r>
            <a:endParaRPr lang="sv-S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804759"/>
      </p:ext>
    </p:extLst>
  </p:cSld>
  <p:clrMapOvr>
    <a:masterClrMapping/>
  </p:clrMapOvr>
</p:sld>
</file>

<file path=ppt/theme/theme1.xml><?xml version="1.0" encoding="utf-8"?>
<a:theme xmlns:a="http://schemas.openxmlformats.org/drawingml/2006/main" name="Office-tema">
  <a:themeElements>
    <a:clrScheme name="Lidköpings kommun">
      <a:dk1>
        <a:sysClr val="windowText" lastClr="000000"/>
      </a:dk1>
      <a:lt1>
        <a:sysClr val="window" lastClr="FFFFFF"/>
      </a:lt1>
      <a:dk2>
        <a:srgbClr val="44546A"/>
      </a:dk2>
      <a:lt2>
        <a:srgbClr val="E7E6E6"/>
      </a:lt2>
      <a:accent1>
        <a:srgbClr val="2B7EE2"/>
      </a:accent1>
      <a:accent2>
        <a:srgbClr val="7AA4DC"/>
      </a:accent2>
      <a:accent3>
        <a:srgbClr val="8A8D8F"/>
      </a:accent3>
      <a:accent4>
        <a:srgbClr val="AB1A2D"/>
      </a:accent4>
      <a:accent5>
        <a:srgbClr val="F7A800"/>
      </a:accent5>
      <a:accent6>
        <a:srgbClr val="62A60E"/>
      </a:accent6>
      <a:hlink>
        <a:srgbClr val="2B7EE2"/>
      </a:hlink>
      <a:folHlink>
        <a:srgbClr val="AB1A2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_16_9.potx" id="{6EFBA02D-FA2A-4AAD-95BC-A7FC8C63B84D}" vid="{98060D25-5744-4F43-AAB2-05C30E93773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mall_16_9</Template>
  <TotalTime>30</TotalTime>
  <Words>1306</Words>
  <Application>Microsoft Office PowerPoint</Application>
  <PresentationFormat>Bredbild</PresentationFormat>
  <Paragraphs>100</Paragraphs>
  <Slides>17</Slides>
  <Notes>15</Notes>
  <HiddenSlides>0</HiddenSlides>
  <MMClips>1</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17</vt:i4>
      </vt:variant>
    </vt:vector>
  </HeadingPairs>
  <TitlesOfParts>
    <vt:vector size="20" baseType="lpstr">
      <vt:lpstr>Arial</vt:lpstr>
      <vt:lpstr>Calibri</vt:lpstr>
      <vt:lpstr>Office-tema</vt:lpstr>
      <vt:lpstr>PowerPoint-presentation</vt:lpstr>
      <vt:lpstr>PowerPoint-presentation</vt:lpstr>
      <vt:lpstr>Befolkning och geografi</vt:lpstr>
      <vt:lpstr>Årets superkommun</vt:lpstr>
      <vt:lpstr>Medarbetare</vt:lpstr>
      <vt:lpstr>Stöd och omsorg</vt:lpstr>
      <vt:lpstr>Utbildnings- möjligheter</vt:lpstr>
      <vt:lpstr>Blandad bebyggelse</vt:lpstr>
      <vt:lpstr>Vi bygger  för framtiden</vt:lpstr>
      <vt:lpstr>Aktiv fritid</vt:lpstr>
      <vt:lpstr>Idrott och föreningsliv</vt:lpstr>
      <vt:lpstr>Lidköping  – en historisk stad</vt:lpstr>
      <vt:lpstr>Kultur och evenemang</vt:lpstr>
      <vt:lpstr>Torget – en mötesplats</vt:lpstr>
      <vt:lpstr>Arbeta i Lidköping</vt:lpstr>
      <vt:lpstr>Näringsliv och etablerings-möjligheter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Michael Malmborg</dc:creator>
  <cp:lastModifiedBy>Cecilia Gustafsson Lagergren</cp:lastModifiedBy>
  <cp:revision>6</cp:revision>
  <dcterms:created xsi:type="dcterms:W3CDTF">2024-01-12T09:57:58Z</dcterms:created>
  <dcterms:modified xsi:type="dcterms:W3CDTF">2024-02-09T09:41:52Z</dcterms:modified>
</cp:coreProperties>
</file>